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9" r:id="rId4"/>
    <p:sldId id="292" r:id="rId5"/>
    <p:sldId id="291" r:id="rId6"/>
    <p:sldId id="293" r:id="rId7"/>
    <p:sldId id="294" r:id="rId8"/>
    <p:sldId id="295" r:id="rId9"/>
    <p:sldId id="296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839" userDrawn="1">
          <p15:clr>
            <a:srgbClr val="A4A3A4"/>
          </p15:clr>
        </p15:guide>
        <p15:guide id="2" pos="19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87878"/>
    <a:srgbClr val="F66560"/>
    <a:srgbClr val="F24A49"/>
    <a:srgbClr val="B061A7"/>
    <a:srgbClr val="EF5FA7"/>
    <a:srgbClr val="F7941E"/>
    <a:srgbClr val="39B54A"/>
    <a:srgbClr val="08BFC5"/>
    <a:srgbClr val="F45078"/>
    <a:srgbClr val="92278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9" autoAdjust="0"/>
    <p:restoredTop sz="94570"/>
  </p:normalViewPr>
  <p:slideViewPr>
    <p:cSldViewPr snapToGrid="0" showGuides="1">
      <p:cViewPr varScale="1">
        <p:scale>
          <a:sx n="70" d="100"/>
          <a:sy n="70" d="100"/>
        </p:scale>
        <p:origin x="-144" y="-120"/>
      </p:cViewPr>
      <p:guideLst>
        <p:guide orient="horz" pos="5839"/>
        <p:guide pos="19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Изображение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3.svg"/><Relationship Id="rId3" Type="http://schemas.openxmlformats.org/officeDocument/2006/relationships/image" Target="../media/image15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21.svg"/><Relationship Id="rId5" Type="http://schemas.openxmlformats.org/officeDocument/2006/relationships/image" Target="../media/image17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yadi.sk/i/EXK2CR98pRWK8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yadi.sk/d/e1z0NzQ7peKQ3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Москва, 2019"/>
          <p:cNvSpPr txBox="1"/>
          <p:nvPr/>
        </p:nvSpPr>
        <p:spPr>
          <a:xfrm>
            <a:off x="5291002" y="8718641"/>
            <a:ext cx="239809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</a:rPr>
              <a:t>Читинский район</a:t>
            </a:r>
            <a:endParaRPr lang="ru-RU" b="0" dirty="0">
              <a:solidFill>
                <a:schemeClr val="tx1"/>
              </a:solidFill>
              <a:latin typeface="PT_Russia Text Medium" panose="02000503000000020004" pitchFamily="2" charset="0"/>
              <a:ea typeface="PT_Russia Text Medium" panose="02000503000000020004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34B69B1-2804-4995-ACC3-C16CC4A5D0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74000"/>
          <a:stretch/>
        </p:blipFill>
        <p:spPr>
          <a:xfrm>
            <a:off x="-1" y="1018861"/>
            <a:ext cx="3815293" cy="896168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2E5912F-BE93-4427-8E77-DA62155C835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t="27031" r="48241" b="-1"/>
          <a:stretch/>
        </p:blipFill>
        <p:spPr>
          <a:xfrm>
            <a:off x="9873192" y="2777066"/>
            <a:ext cx="3815292" cy="7601427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68B8459-E514-41DA-9146-5A524871C616}"/>
              </a:ext>
            </a:extLst>
          </p:cNvPr>
          <p:cNvSpPr/>
          <p:nvPr/>
        </p:nvSpPr>
        <p:spPr>
          <a:xfrm>
            <a:off x="0" y="0"/>
            <a:ext cx="13004800" cy="2777067"/>
          </a:xfrm>
          <a:prstGeom prst="rect">
            <a:avLst/>
          </a:prstGeom>
          <a:solidFill>
            <a:srgbClr val="963F9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B4BDC7A-090B-4B71-80C9-E687EF178AB2}"/>
              </a:ext>
            </a:extLst>
          </p:cNvPr>
          <p:cNvSpPr/>
          <p:nvPr/>
        </p:nvSpPr>
        <p:spPr>
          <a:xfrm>
            <a:off x="331470" y="419036"/>
            <a:ext cx="122574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Навигатор дополнительного образования детей</a:t>
            </a:r>
            <a:endParaRPr lang="ru-RU" sz="4000" dirty="0">
              <a:solidFill>
                <a:schemeClr val="bg1"/>
              </a:solidFill>
              <a:latin typeface="PT_Russia Text" panose="02000503000000020004" pitchFamily="2" charset="0"/>
              <a:ea typeface="PT_Russia Text" panose="02000503000000020004" pitchFamily="2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F162485-9B1E-4DA9-A0EF-38AB914EE6AF}"/>
              </a:ext>
            </a:extLst>
          </p:cNvPr>
          <p:cNvSpPr txBox="1"/>
          <p:nvPr/>
        </p:nvSpPr>
        <p:spPr>
          <a:xfrm>
            <a:off x="2958042" y="3232413"/>
            <a:ext cx="7772400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Персонифицированное</a:t>
            </a:r>
            <a:r>
              <a:rPr kumimoji="0" lang="ru-RU" sz="4800" b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 финансирование дополнительного образования детей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в общеобразовательных школах в </a:t>
            </a:r>
            <a:r>
              <a:rPr kumimoji="0" lang="ru-RU" sz="480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2020</a:t>
            </a:r>
            <a:r>
              <a:rPr kumimoji="0" lang="ru-RU" sz="4800" b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 году</a:t>
            </a:r>
            <a:endParaRPr kumimoji="0" lang="ru-RU" sz="4800" b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PT_Russia Text Medium" panose="02000503000000020004" pitchFamily="2" charset="0"/>
              <a:ea typeface="PT_Russia Text Medium" panose="02000503000000020004" pitchFamily="2" charset="0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C5A7BD8-5327-4C18-97EC-04FB2682C50B}"/>
              </a:ext>
            </a:extLst>
          </p:cNvPr>
          <p:cNvSpPr/>
          <p:nvPr/>
        </p:nvSpPr>
        <p:spPr>
          <a:xfrm>
            <a:off x="0" y="0"/>
            <a:ext cx="13004800" cy="1113602"/>
          </a:xfrm>
          <a:prstGeom prst="rect">
            <a:avLst/>
          </a:prstGeom>
          <a:solidFill>
            <a:srgbClr val="963F9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7" name="Муниципальное задание"/>
          <p:cNvSpPr txBox="1"/>
          <p:nvPr/>
        </p:nvSpPr>
        <p:spPr>
          <a:xfrm>
            <a:off x="7767789" y="3758435"/>
            <a:ext cx="3776675" cy="1000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>
              <a:lnSpc>
                <a:spcPts val="3540"/>
              </a:lnSpc>
            </a:pPr>
            <a:r>
              <a:rPr sz="3200" dirty="0" err="1">
                <a:solidFill>
                  <a:srgbClr val="963F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Муниципальное</a:t>
            </a:r>
            <a:r>
              <a:rPr sz="3200" dirty="0">
                <a:solidFill>
                  <a:srgbClr val="963F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3200" dirty="0">
              <a:solidFill>
                <a:srgbClr val="963F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3540"/>
              </a:lnSpc>
            </a:pPr>
            <a:r>
              <a:rPr sz="3200" dirty="0" err="1">
                <a:solidFill>
                  <a:srgbClr val="963F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задание</a:t>
            </a:r>
            <a:endParaRPr sz="3200" dirty="0">
              <a:solidFill>
                <a:srgbClr val="963F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8" name="Государственное…"/>
          <p:cNvSpPr txBox="1"/>
          <p:nvPr/>
        </p:nvSpPr>
        <p:spPr>
          <a:xfrm>
            <a:off x="5004728" y="1907923"/>
            <a:ext cx="2450992" cy="551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ts val="3540"/>
              </a:lnSpc>
              <a:defRPr>
                <a:solidFill>
                  <a:srgbClr val="009100"/>
                </a:solidFill>
              </a:defRPr>
            </a:pPr>
            <a:r>
              <a:rPr lang="ru-RU" sz="3200" dirty="0">
                <a:solidFill>
                  <a:srgbClr val="009DD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Субвенция</a:t>
            </a:r>
            <a:endParaRPr sz="3200" dirty="0">
              <a:solidFill>
                <a:srgbClr val="009DD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B8C6FF7-69EA-48D7-BDFD-8810FF5909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998603" y="1216037"/>
            <a:ext cx="3246106" cy="248663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B838328-F515-413C-9818-26603D5AA7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06459" y="6373513"/>
            <a:ext cx="1871551" cy="1729408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77EA8D2-8D6D-456F-B97B-E88C348A9E85}"/>
              </a:ext>
            </a:extLst>
          </p:cNvPr>
          <p:cNvSpPr/>
          <p:nvPr/>
        </p:nvSpPr>
        <p:spPr>
          <a:xfrm>
            <a:off x="3357818" y="8350470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/>
              <a:t>Школа 1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6C9B118D-9CF0-4B0D-9862-B112C2F8079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355581" y="6337070"/>
            <a:ext cx="1871551" cy="1729408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40D0F16-B7E7-47DA-9074-8DF5F05294F4}"/>
              </a:ext>
            </a:extLst>
          </p:cNvPr>
          <p:cNvSpPr/>
          <p:nvPr/>
        </p:nvSpPr>
        <p:spPr>
          <a:xfrm>
            <a:off x="10504763" y="8350468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/>
              <a:t>Школа </a:t>
            </a:r>
            <a:r>
              <a:rPr lang="en-US" b="0" dirty="0"/>
              <a:t>N</a:t>
            </a:r>
            <a:endParaRPr lang="ru-RU" b="0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058B4D93-F9F9-47A0-BCD3-A2B1B0033D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3429870">
            <a:off x="10106131" y="5218574"/>
            <a:ext cx="1444745" cy="421384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84DF7845-3A25-408B-AA3F-77605BB1F3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6731951">
            <a:off x="6868836" y="5266140"/>
            <a:ext cx="1444745" cy="421384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906C08D1-7F1D-4D6B-A0EA-29802D4268B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5400000">
            <a:off x="-4344837" y="7006014"/>
            <a:ext cx="1173116" cy="342159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323FF249-2FAA-44DF-9BD5-9D9E66251A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337014" y="2672859"/>
            <a:ext cx="2158955" cy="629696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D9F20CCC-AFC6-D344-BA0E-69DDAE06DBE6}"/>
              </a:ext>
            </a:extLst>
          </p:cNvPr>
          <p:cNvSpPr/>
          <p:nvPr/>
        </p:nvSpPr>
        <p:spPr>
          <a:xfrm>
            <a:off x="1870362" y="133842"/>
            <a:ext cx="92640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Механизм перечисления средств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F4A5F0FD-3D2B-3C4F-BCC9-47EF567EE1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137836" y="6422324"/>
            <a:ext cx="1871551" cy="1729408"/>
          </a:xfrm>
          <a:prstGeom prst="rect">
            <a:avLst/>
          </a:prstGeom>
        </p:spPr>
      </p:pic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19AA0889-9F00-124A-A892-7643F2AD44A1}"/>
              </a:ext>
            </a:extLst>
          </p:cNvPr>
          <p:cNvSpPr/>
          <p:nvPr/>
        </p:nvSpPr>
        <p:spPr>
          <a:xfrm>
            <a:off x="6427936" y="8350469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/>
              <a:t>Школа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C4960BD-CE24-394A-A5F8-979977D37C76}"/>
              </a:ext>
            </a:extLst>
          </p:cNvPr>
          <p:cNvSpPr txBox="1"/>
          <p:nvPr/>
        </p:nvSpPr>
        <p:spPr>
          <a:xfrm>
            <a:off x="8932983" y="8340209"/>
            <a:ext cx="49532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….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F1AE1356-5C13-BA46-8D7B-A147E3D2E5E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25622">
            <a:off x="4954910" y="5156897"/>
            <a:ext cx="1444745" cy="42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56900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Может выражаться в часах или в рублях (указать текстом и символами)…"/>
          <p:cNvSpPr txBox="1">
            <a:spLocks noGrp="1"/>
          </p:cNvSpPr>
          <p:nvPr>
            <p:ph type="body" idx="1"/>
          </p:nvPr>
        </p:nvSpPr>
        <p:spPr>
          <a:xfrm>
            <a:off x="-3416300" y="10600266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отличаться</a:t>
            </a:r>
            <a:r>
              <a:rPr dirty="0"/>
              <a:t> в </a:t>
            </a:r>
            <a:r>
              <a:rPr dirty="0" err="1"/>
              <a:t>зависимости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муниципалитета</a:t>
            </a:r>
            <a:r>
              <a:rPr dirty="0"/>
              <a:t> (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тоже</a:t>
            </a:r>
            <a:r>
              <a:rPr dirty="0"/>
              <a:t> </a:t>
            </a:r>
            <a:r>
              <a:rPr dirty="0" err="1"/>
              <a:t>обыграть</a:t>
            </a:r>
            <a:r>
              <a:rPr dirty="0"/>
              <a:t> </a:t>
            </a:r>
            <a:r>
              <a:rPr dirty="0" err="1"/>
              <a:t>символично</a:t>
            </a:r>
            <a:r>
              <a:rPr dirty="0"/>
              <a:t>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0A46403-7067-4D03-8A4D-679B01E43923}"/>
              </a:ext>
            </a:extLst>
          </p:cNvPr>
          <p:cNvSpPr/>
          <p:nvPr/>
        </p:nvSpPr>
        <p:spPr>
          <a:xfrm>
            <a:off x="-1" y="0"/>
            <a:ext cx="13159409" cy="1049336"/>
          </a:xfrm>
          <a:prstGeom prst="rect">
            <a:avLst/>
          </a:prstGeom>
          <a:solidFill>
            <a:srgbClr val="963F9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BD8DCF9-2B14-4067-B86E-5008660B56DF}"/>
              </a:ext>
            </a:extLst>
          </p:cNvPr>
          <p:cNvSpPr/>
          <p:nvPr/>
        </p:nvSpPr>
        <p:spPr>
          <a:xfrm>
            <a:off x="4593851" y="150135"/>
            <a:ext cx="32287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Сертификат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083F72A-5D81-4739-891D-AD7262A09367}"/>
              </a:ext>
            </a:extLst>
          </p:cNvPr>
          <p:cNvSpPr/>
          <p:nvPr/>
        </p:nvSpPr>
        <p:spPr>
          <a:xfrm>
            <a:off x="2299450" y="2463626"/>
            <a:ext cx="31753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Должен покрывать определенный объем услуг </a:t>
            </a:r>
          </a:p>
          <a:p>
            <a:r>
              <a:rPr lang="ru-RU" b="0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(программу ДО целиком)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DA54007-5855-43DE-BACF-781AE00918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6659" y="2410764"/>
            <a:ext cx="1858611" cy="1858611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C4EE80BD-4784-AF47-9900-B8D935F7E1EE}"/>
              </a:ext>
            </a:extLst>
          </p:cNvPr>
          <p:cNvGrpSpPr/>
          <p:nvPr/>
        </p:nvGrpSpPr>
        <p:grpSpPr>
          <a:xfrm>
            <a:off x="5748853" y="2344515"/>
            <a:ext cx="3114115" cy="2159237"/>
            <a:chOff x="6826015" y="2521984"/>
            <a:chExt cx="5745031" cy="3983438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xmlns="" id="{1C9DEF48-4C91-4DC4-A232-1279CBDFD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6938920" y="2521984"/>
              <a:ext cx="5519221" cy="3983438"/>
            </a:xfrm>
            <a:prstGeom prst="rect">
              <a:avLst/>
            </a:prstGeom>
          </p:spPr>
        </p:pic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xmlns="" id="{D43E5CC3-AEB8-4F4E-BCCA-6F14736AE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6826015" y="4640264"/>
              <a:ext cx="2032976" cy="1557336"/>
            </a:xfrm>
            <a:prstGeom prst="rect">
              <a:avLst/>
            </a:prstGeom>
          </p:spPr>
        </p:pic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xmlns="" id="{E6484500-7C3A-4F88-A5C1-327D5AE5E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0538070" y="3861596"/>
              <a:ext cx="2032976" cy="1557336"/>
            </a:xfrm>
            <a:prstGeom prst="rect">
              <a:avLst/>
            </a:prstGeom>
          </p:spPr>
        </p:pic>
      </p:grp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3F68B63-F3CD-4E50-BAC6-6DAD790923F9}"/>
              </a:ext>
            </a:extLst>
          </p:cNvPr>
          <p:cNvSpPr/>
          <p:nvPr/>
        </p:nvSpPr>
        <p:spPr>
          <a:xfrm>
            <a:off x="9198256" y="2711313"/>
            <a:ext cx="2991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Может отличаться в зависимости от муниципалитета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9800D7D-55FE-BB47-A65B-6999FCD8A66A}"/>
              </a:ext>
            </a:extLst>
          </p:cNvPr>
          <p:cNvSpPr txBox="1"/>
          <p:nvPr/>
        </p:nvSpPr>
        <p:spPr>
          <a:xfrm>
            <a:off x="315420" y="1305076"/>
            <a:ext cx="12486180" cy="9028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2600" b="0" dirty="0">
                <a:solidFill>
                  <a:srgbClr val="963F90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  <a:cs typeface="Open Sans" panose="020B0606030504020204" pitchFamily="34" charset="0"/>
              </a:rPr>
              <a:t>Электронная реестровая запись, устанавливающая возможность ребенка получать образовательные услуги в определенном объеме (в рублях)</a:t>
            </a:r>
            <a:endParaRPr kumimoji="0" lang="ru-RU" sz="26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T_Russia Text Medium" panose="02000503000000020004" pitchFamily="2" charset="0"/>
              <a:ea typeface="PT_Russia Text Medium" panose="02000503000000020004" pitchFamily="2" charset="0"/>
              <a:sym typeface="Helvetica Neue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E25A9A98-2B41-FA49-B176-1739DDD33BD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311977" y="7409085"/>
            <a:ext cx="2127830" cy="275366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C153F6E-E5C0-1941-A3D2-DD4F66632124}"/>
              </a:ext>
            </a:extLst>
          </p:cNvPr>
          <p:cNvSpPr txBox="1"/>
          <p:nvPr/>
        </p:nvSpPr>
        <p:spPr>
          <a:xfrm>
            <a:off x="4068946" y="4832086"/>
            <a:ext cx="4866906" cy="5027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2600" dirty="0">
                <a:solidFill>
                  <a:srgbClr val="963F90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  <a:cs typeface="Open Sans" panose="020B0606030504020204" pitchFamily="34" charset="0"/>
              </a:rPr>
              <a:t>2 статуса сертификата</a:t>
            </a:r>
            <a:endParaRPr kumimoji="0" lang="ru-RU" sz="2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T_Russia Text Medium" panose="02000503000000020004" pitchFamily="2" charset="0"/>
              <a:ea typeface="PT_Russia Text Medium" panose="02000503000000020004" pitchFamily="2" charset="0"/>
              <a:sym typeface="Helvetica Neue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0753FD8-A0E5-0D43-A933-F86554826496}"/>
              </a:ext>
            </a:extLst>
          </p:cNvPr>
          <p:cNvSpPr/>
          <p:nvPr/>
        </p:nvSpPr>
        <p:spPr>
          <a:xfrm>
            <a:off x="317404" y="5393118"/>
            <a:ext cx="61869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Сертификат учета: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Позволяет записываться на любые программы ДО за счет муниципального задания или платные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Ведется персонифицированный учет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8E24CB4-C173-2B4E-B7D2-8117A2E8CD3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52598" y="7613435"/>
            <a:ext cx="2157012" cy="215701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3B1AEB0C-5921-BF4D-B420-B3C0F6828BA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719753" y="7849175"/>
            <a:ext cx="1565293" cy="156529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BFE8AD3-0719-5E46-8B49-CFB3DC18BFF0}"/>
              </a:ext>
            </a:extLst>
          </p:cNvPr>
          <p:cNvSpPr txBox="1"/>
          <p:nvPr/>
        </p:nvSpPr>
        <p:spPr>
          <a:xfrm>
            <a:off x="5075726" y="8012743"/>
            <a:ext cx="61074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200" b="0" u="none" strike="noStrike" cap="none" spc="0" normalizeH="0" baseline="0" dirty="0">
                <a:ln>
                  <a:noFill/>
                </a:ln>
                <a:solidFill>
                  <a:srgbClr val="92278F"/>
                </a:solidFill>
                <a:effectLst/>
                <a:uFillTx/>
                <a:latin typeface="PT_Russia Text" panose="02000503000000020004" pitchFamily="2" charset="0"/>
                <a:ea typeface="PT_Russia Text" panose="02000503000000020004" pitchFamily="2" charset="0"/>
                <a:sym typeface="Helvetica Neue"/>
              </a:rPr>
              <a:t>+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96A69C0-0BB2-3F44-A61D-BF0910AAAFD4}"/>
              </a:ext>
            </a:extLst>
          </p:cNvPr>
          <p:cNvSpPr txBox="1"/>
          <p:nvPr/>
        </p:nvSpPr>
        <p:spPr>
          <a:xfrm>
            <a:off x="7378127" y="8012743"/>
            <a:ext cx="61074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7200" dirty="0">
                <a:solidFill>
                  <a:srgbClr val="92278F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=</a:t>
            </a:r>
            <a:endParaRPr kumimoji="0" lang="ru-RU" sz="7200" u="none" strike="noStrike" cap="none" spc="0" normalizeH="0" baseline="0" dirty="0">
              <a:ln>
                <a:noFill/>
              </a:ln>
              <a:solidFill>
                <a:srgbClr val="92278F"/>
              </a:solidFill>
              <a:effectLst/>
              <a:uFillTx/>
              <a:latin typeface="PT_Russia Text" panose="02000503000000020004" pitchFamily="2" charset="0"/>
              <a:ea typeface="PT_Russia Text" panose="02000503000000020004" pitchFamily="2" charset="0"/>
              <a:sym typeface="Helvetica Neue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9243A38D-DA7A-7F42-A47A-F08912AC7B21}"/>
              </a:ext>
            </a:extLst>
          </p:cNvPr>
          <p:cNvSpPr/>
          <p:nvPr/>
        </p:nvSpPr>
        <p:spPr>
          <a:xfrm>
            <a:off x="6614620" y="5507495"/>
            <a:ext cx="61869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Сертификат финансирования: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Дополнительно можно записываться на программы, переведенные на ПФ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Основное ограничение – объем средств на сертификате</a:t>
            </a:r>
          </a:p>
        </p:txBody>
      </p:sp>
    </p:spTree>
    <p:extLst>
      <p:ext uri="{BB962C8B-B14F-4D97-AF65-F5344CB8AC3E}">
        <p14:creationId xmlns:p14="http://schemas.microsoft.com/office/powerpoint/2010/main" xmlns="" val="23631483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392A880-0786-BB4B-9699-939063F7DAF3}"/>
              </a:ext>
            </a:extLst>
          </p:cNvPr>
          <p:cNvSpPr/>
          <p:nvPr/>
        </p:nvSpPr>
        <p:spPr>
          <a:xfrm>
            <a:off x="-1" y="0"/>
            <a:ext cx="13159409" cy="1049336"/>
          </a:xfrm>
          <a:prstGeom prst="rect">
            <a:avLst/>
          </a:prstGeom>
          <a:solidFill>
            <a:srgbClr val="963F9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97737B6-555D-4FA4-97F3-80C1E9105D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7031" r="48241" b="-1"/>
          <a:stretch/>
        </p:blipFill>
        <p:spPr>
          <a:xfrm>
            <a:off x="9577712" y="2133600"/>
            <a:ext cx="3815292" cy="76014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754B2B7-D0EB-494B-B6F1-E4C2D1DD5AFF}"/>
              </a:ext>
            </a:extLst>
          </p:cNvPr>
          <p:cNvSpPr/>
          <p:nvPr/>
        </p:nvSpPr>
        <p:spPr>
          <a:xfrm>
            <a:off x="523578" y="170725"/>
            <a:ext cx="113191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Как определяется стоимость программ ДО</a:t>
            </a:r>
            <a:endParaRPr lang="ru-RU" sz="400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C2D52CA-6A7F-48FB-9EAC-743B21A974F5}"/>
              </a:ext>
            </a:extLst>
          </p:cNvPr>
          <p:cNvSpPr/>
          <p:nvPr/>
        </p:nvSpPr>
        <p:spPr>
          <a:xfrm>
            <a:off x="523578" y="2731373"/>
            <a:ext cx="103388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40588"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rgbClr val="00B0F0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  <a:cs typeface="Open Sans" panose="020B0606030504020204" pitchFamily="34" charset="0"/>
              </a:rPr>
              <a:t>Нормативные затраты в расчете на </a:t>
            </a:r>
            <a:r>
              <a:rPr lang="ru-RU" sz="3000" dirty="0">
                <a:solidFill>
                  <a:srgbClr val="00B0F0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  <a:cs typeface="Open Sans" panose="020B0606030504020204" pitchFamily="34" charset="0"/>
              </a:rPr>
              <a:t>1</a:t>
            </a:r>
            <a:r>
              <a:rPr lang="ru-RU" sz="3000" b="0" dirty="0">
                <a:solidFill>
                  <a:srgbClr val="00B0F0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  <a:cs typeface="Open Sans" panose="020B0606030504020204" pitchFamily="34" charset="0"/>
              </a:rPr>
              <a:t> человеко-час </a:t>
            </a:r>
            <a:r>
              <a:rPr lang="ru-RU" sz="3000" b="0" dirty="0">
                <a:solidFill>
                  <a:srgbClr val="00B0F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реализации дополнительной общеразвивающей программы: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определяются по методике ВШЭ в каждом муниципалитете и на уровне субъекта РФ (для частников и госучреждений)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в разрезе направленностей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учитывают особенности реализации программ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ru-RU" sz="3000" b="0" dirty="0">
              <a:solidFill>
                <a:srgbClr val="963F90"/>
              </a:solidFill>
              <a:latin typeface="PT_Russia Text" panose="02000503000000020004" pitchFamily="2" charset="0"/>
              <a:ea typeface="PT_Russia Text" panose="02000503000000020004" pitchFamily="2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84C3B81-2C77-1247-9A15-34CC1F2F7764}"/>
              </a:ext>
            </a:extLst>
          </p:cNvPr>
          <p:cNvSpPr txBox="1"/>
          <p:nvPr/>
        </p:nvSpPr>
        <p:spPr>
          <a:xfrm>
            <a:off x="1156747" y="1642274"/>
            <a:ext cx="9523441" cy="6412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500" b="0" u="none" strike="noStrike" cap="none" spc="0" normalizeH="0" baseline="0" dirty="0">
                <a:ln>
                  <a:noFill/>
                </a:ln>
                <a:solidFill>
                  <a:srgbClr val="92278F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Нормативно-подушевое финансирование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3A34237-4060-45FE-AE2F-2033C14780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23578" y="7182020"/>
            <a:ext cx="1858611" cy="18586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71D0162-D82F-4858-B65B-1ED18792FCD1}"/>
              </a:ext>
            </a:extLst>
          </p:cNvPr>
          <p:cNvSpPr/>
          <p:nvPr/>
        </p:nvSpPr>
        <p:spPr>
          <a:xfrm>
            <a:off x="2535020" y="7430684"/>
            <a:ext cx="72962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40588"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i="1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Цена образовательной услуги может быть установлена поставщиком </a:t>
            </a:r>
          </a:p>
          <a:p>
            <a:pPr algn="l" defTabSz="440588"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i="1" dirty="0">
                <a:solidFill>
                  <a:srgbClr val="963F90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меньше норматива затрат</a:t>
            </a:r>
          </a:p>
        </p:txBody>
      </p:sp>
    </p:spTree>
    <p:extLst>
      <p:ext uri="{BB962C8B-B14F-4D97-AF65-F5344CB8AC3E}">
        <p14:creationId xmlns:p14="http://schemas.microsoft.com/office/powerpoint/2010/main" xmlns="" val="66562429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392A880-0786-BB4B-9699-939063F7DAF3}"/>
              </a:ext>
            </a:extLst>
          </p:cNvPr>
          <p:cNvSpPr/>
          <p:nvPr/>
        </p:nvSpPr>
        <p:spPr>
          <a:xfrm>
            <a:off x="-1" y="0"/>
            <a:ext cx="13159409" cy="1049336"/>
          </a:xfrm>
          <a:prstGeom prst="rect">
            <a:avLst/>
          </a:prstGeom>
          <a:solidFill>
            <a:srgbClr val="963F9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754B2B7-D0EB-494B-B6F1-E4C2D1DD5AFF}"/>
              </a:ext>
            </a:extLst>
          </p:cNvPr>
          <p:cNvSpPr/>
          <p:nvPr/>
        </p:nvSpPr>
        <p:spPr>
          <a:xfrm>
            <a:off x="2222783" y="170725"/>
            <a:ext cx="79207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Основные шаги дорожной карты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E46A9A8-99A7-5E42-ACF3-0427F7C423E3}"/>
              </a:ext>
            </a:extLst>
          </p:cNvPr>
          <p:cNvSpPr txBox="1"/>
          <p:nvPr/>
        </p:nvSpPr>
        <p:spPr>
          <a:xfrm>
            <a:off x="193151" y="1573518"/>
            <a:ext cx="4768316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/>
            <a:r>
              <a:rPr lang="ru-RU" b="0" dirty="0"/>
              <a:t>	Расчет «Сходимости модели ПФ ДОД» на основе данных о нормативных затратах, утвержденных муниципалитетом и данных о реализуемых программах </a:t>
            </a:r>
            <a:endParaRPr lang="ru-RU" b="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948AA374-E073-984A-AEC8-D4B8D3CFF080}"/>
              </a:ext>
            </a:extLst>
          </p:cNvPr>
          <p:cNvCxnSpPr>
            <a:cxnSpLocks/>
          </p:cNvCxnSpPr>
          <p:nvPr/>
        </p:nvCxnSpPr>
        <p:spPr>
          <a:xfrm>
            <a:off x="966769" y="4823939"/>
            <a:ext cx="11471562" cy="0"/>
          </a:xfrm>
          <a:prstGeom prst="straightConnector1">
            <a:avLst/>
          </a:prstGeom>
          <a:noFill/>
          <a:ln w="50800" cap="flat">
            <a:solidFill>
              <a:srgbClr val="92278F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xmlns="" id="{84FABE06-1F3D-1C44-A543-4899F74D276C}"/>
              </a:ext>
            </a:extLst>
          </p:cNvPr>
          <p:cNvCxnSpPr>
            <a:cxnSpLocks/>
          </p:cNvCxnSpPr>
          <p:nvPr/>
        </p:nvCxnSpPr>
        <p:spPr>
          <a:xfrm>
            <a:off x="993395" y="7926250"/>
            <a:ext cx="11471562" cy="0"/>
          </a:xfrm>
          <a:prstGeom prst="straightConnector1">
            <a:avLst/>
          </a:prstGeom>
          <a:noFill/>
          <a:ln w="50800" cap="flat">
            <a:solidFill>
              <a:srgbClr val="92278F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B0A0332-A284-8948-AE80-238D741552ED}"/>
              </a:ext>
            </a:extLst>
          </p:cNvPr>
          <p:cNvSpPr txBox="1"/>
          <p:nvPr/>
        </p:nvSpPr>
        <p:spPr>
          <a:xfrm>
            <a:off x="734902" y="6078367"/>
            <a:ext cx="476831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/>
            <a:r>
              <a:rPr lang="ru-RU" b="0" dirty="0"/>
              <a:t>Принятие локальных актов</a:t>
            </a:r>
            <a:endParaRPr lang="ru-RU" b="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F06F1BB-3694-E647-8F02-908464B7F573}"/>
              </a:ext>
            </a:extLst>
          </p:cNvPr>
          <p:cNvSpPr txBox="1"/>
          <p:nvPr/>
        </p:nvSpPr>
        <p:spPr>
          <a:xfrm>
            <a:off x="8678803" y="2492294"/>
            <a:ext cx="3367447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/>
            <a:r>
              <a:rPr lang="ru-RU" b="0" dirty="0"/>
              <a:t>Прохождение НОКО программ</a:t>
            </a:r>
            <a:endParaRPr lang="ru-RU" b="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C4D295B-8741-F846-84F8-0D696FB0C003}"/>
              </a:ext>
            </a:extLst>
          </p:cNvPr>
          <p:cNvSpPr txBox="1"/>
          <p:nvPr/>
        </p:nvSpPr>
        <p:spPr>
          <a:xfrm>
            <a:off x="4836961" y="1693775"/>
            <a:ext cx="2692400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/>
            <a:r>
              <a:rPr lang="ru-RU" b="0" dirty="0"/>
              <a:t>	Регистрация в ЕИСДОП</a:t>
            </a:r>
          </a:p>
          <a:p>
            <a:pPr marL="457200" indent="-457200" algn="l"/>
            <a:endParaRPr lang="ru-RU" b="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  <a:p>
            <a:pPr marL="457200" indent="-457200" algn="l"/>
            <a:r>
              <a:rPr lang="ru-RU" b="0" dirty="0">
                <a:latin typeface="PT_Russia Text" panose="02000503000000020004" pitchFamily="2" charset="0"/>
                <a:ea typeface="PT_Russia Text" panose="02000503000000020004" pitchFamily="2" charset="0"/>
              </a:rPr>
              <a:t>	Заведение программ в ЕИСДОП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D2FDA34-D06B-8A46-BC64-032CE33C49E4}"/>
              </a:ext>
            </a:extLst>
          </p:cNvPr>
          <p:cNvSpPr txBox="1"/>
          <p:nvPr/>
        </p:nvSpPr>
        <p:spPr>
          <a:xfrm>
            <a:off x="4866705" y="5606908"/>
            <a:ext cx="3724941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/>
            <a:r>
              <a:rPr lang="ru-RU" b="0" dirty="0"/>
              <a:t>	Проведение информационной кампании</a:t>
            </a:r>
            <a:endParaRPr lang="ru-RU" b="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8849356-05AE-D043-8652-D8461AA3D2D0}"/>
              </a:ext>
            </a:extLst>
          </p:cNvPr>
          <p:cNvSpPr txBox="1"/>
          <p:nvPr/>
        </p:nvSpPr>
        <p:spPr>
          <a:xfrm>
            <a:off x="8248956" y="5755778"/>
            <a:ext cx="4189375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/>
            <a:r>
              <a:rPr lang="ru-RU" b="0" dirty="0"/>
              <a:t>	</a:t>
            </a:r>
            <a:r>
              <a:rPr lang="ru-RU" b="0" dirty="0" smtClean="0"/>
              <a:t> Заключение </a:t>
            </a:r>
            <a:r>
              <a:rPr lang="ru-RU" b="0" dirty="0"/>
              <a:t>договоров с родителями</a:t>
            </a:r>
            <a:endParaRPr lang="ru-RU" b="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66628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392A880-0786-BB4B-9699-939063F7DAF3}"/>
              </a:ext>
            </a:extLst>
          </p:cNvPr>
          <p:cNvSpPr/>
          <p:nvPr/>
        </p:nvSpPr>
        <p:spPr>
          <a:xfrm>
            <a:off x="-1" y="0"/>
            <a:ext cx="13159409" cy="1049336"/>
          </a:xfrm>
          <a:prstGeom prst="rect">
            <a:avLst/>
          </a:prstGeom>
          <a:solidFill>
            <a:srgbClr val="963F9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97737B6-555D-4FA4-97F3-80C1E9105D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7031" r="48241" b="-1"/>
          <a:stretch/>
        </p:blipFill>
        <p:spPr>
          <a:xfrm>
            <a:off x="9577712" y="2133600"/>
            <a:ext cx="3815292" cy="76014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754B2B7-D0EB-494B-B6F1-E4C2D1DD5AFF}"/>
              </a:ext>
            </a:extLst>
          </p:cNvPr>
          <p:cNvSpPr/>
          <p:nvPr/>
        </p:nvSpPr>
        <p:spPr>
          <a:xfrm>
            <a:off x="877854" y="170725"/>
            <a:ext cx="106105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Подготовка данных о программах школы</a:t>
            </a:r>
            <a:endParaRPr lang="ru-RU" sz="400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C2D52CA-6A7F-48FB-9EAC-743B21A974F5}"/>
              </a:ext>
            </a:extLst>
          </p:cNvPr>
          <p:cNvSpPr/>
          <p:nvPr/>
        </p:nvSpPr>
        <p:spPr>
          <a:xfrm>
            <a:off x="523578" y="3510306"/>
            <a:ext cx="1033884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defTabSz="440588">
              <a:lnSpc>
                <a:spcPct val="120000"/>
              </a:lnSpc>
              <a:spcBef>
                <a:spcPts val="30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Скачать шаблон таблицы </a:t>
            </a:r>
            <a:r>
              <a:rPr lang="en-US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Excel</a:t>
            </a: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: </a:t>
            </a:r>
            <a:r>
              <a:rPr lang="en-US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  <a:hlinkClick r:id="rId4"/>
              </a:rPr>
              <a:t>https://yadi.sk/i/EXK2CR98pRWK8A</a:t>
            </a: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 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30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Заполнить таблицу программами, которые школа планирует реализовывать в течение </a:t>
            </a:r>
            <a:r>
              <a:rPr lang="ru-RU" sz="3000" b="0" u="sng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КАЛЕНДАРНОГО</a:t>
            </a: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2020</a:t>
            </a: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 года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30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Направить заполненную таблицу в Муниципальный опорный центр ответственному за внедрение ПФ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ru-RU" sz="3000" b="0" dirty="0">
              <a:solidFill>
                <a:srgbClr val="963F90"/>
              </a:solidFill>
              <a:latin typeface="PT_Russia Text" panose="02000503000000020004" pitchFamily="2" charset="0"/>
              <a:ea typeface="PT_Russia Text" panose="02000503000000020004" pitchFamily="2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84C3B81-2C77-1247-9A15-34CC1F2F7764}"/>
              </a:ext>
            </a:extLst>
          </p:cNvPr>
          <p:cNvSpPr txBox="1"/>
          <p:nvPr/>
        </p:nvSpPr>
        <p:spPr>
          <a:xfrm>
            <a:off x="813721" y="1762437"/>
            <a:ext cx="10209525" cy="11798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500" b="0" u="none" strike="noStrike" cap="none" spc="0" normalizeH="0" baseline="0" dirty="0">
                <a:ln>
                  <a:noFill/>
                </a:ln>
                <a:solidFill>
                  <a:srgbClr val="92278F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Необходимо для общего расчета по ПФ ДОД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500" b="0" u="none" strike="noStrike" cap="none" spc="0" normalizeH="0" baseline="0" dirty="0">
                <a:ln>
                  <a:noFill/>
                </a:ln>
                <a:solidFill>
                  <a:srgbClr val="92278F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в муниципальном образовании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76970486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392A880-0786-BB4B-9699-939063F7DAF3}"/>
              </a:ext>
            </a:extLst>
          </p:cNvPr>
          <p:cNvSpPr/>
          <p:nvPr/>
        </p:nvSpPr>
        <p:spPr>
          <a:xfrm>
            <a:off x="-1" y="0"/>
            <a:ext cx="13159409" cy="1049336"/>
          </a:xfrm>
          <a:prstGeom prst="rect">
            <a:avLst/>
          </a:prstGeom>
          <a:solidFill>
            <a:srgbClr val="963F9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97737B6-555D-4FA4-97F3-80C1E9105D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7031" r="48241" b="-1"/>
          <a:stretch/>
        </p:blipFill>
        <p:spPr>
          <a:xfrm>
            <a:off x="9577712" y="2133600"/>
            <a:ext cx="3815292" cy="76014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754B2B7-D0EB-494B-B6F1-E4C2D1DD5AFF}"/>
              </a:ext>
            </a:extLst>
          </p:cNvPr>
          <p:cNvSpPr/>
          <p:nvPr/>
        </p:nvSpPr>
        <p:spPr>
          <a:xfrm>
            <a:off x="4417091" y="195229"/>
            <a:ext cx="43252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НОКО программ</a:t>
            </a:r>
            <a:endParaRPr lang="ru-RU" sz="400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C2D52CA-6A7F-48FB-9EAC-743B21A974F5}"/>
              </a:ext>
            </a:extLst>
          </p:cNvPr>
          <p:cNvSpPr/>
          <p:nvPr/>
        </p:nvSpPr>
        <p:spPr>
          <a:xfrm>
            <a:off x="591311" y="2985373"/>
            <a:ext cx="10338840" cy="4207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defTabSz="440588">
              <a:lnSpc>
                <a:spcPct val="120000"/>
              </a:lnSpc>
              <a:spcBef>
                <a:spcPts val="30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Загрузить данные о программе в ЕИСДОП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30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Получить оценки экспертов, если необходимо – доработать программу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30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После успешного прохождения НОКО можно осуществлять зачисление по программам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ru-RU" sz="3000" b="0" dirty="0">
              <a:solidFill>
                <a:srgbClr val="963F90"/>
              </a:solidFill>
              <a:latin typeface="PT_Russia Text" panose="02000503000000020004" pitchFamily="2" charset="0"/>
              <a:ea typeface="PT_Russia Text" panose="02000503000000020004" pitchFamily="2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57628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392A880-0786-BB4B-9699-939063F7DAF3}"/>
              </a:ext>
            </a:extLst>
          </p:cNvPr>
          <p:cNvSpPr/>
          <p:nvPr/>
        </p:nvSpPr>
        <p:spPr>
          <a:xfrm>
            <a:off x="-1" y="0"/>
            <a:ext cx="13159409" cy="1049336"/>
          </a:xfrm>
          <a:prstGeom prst="rect">
            <a:avLst/>
          </a:prstGeom>
          <a:solidFill>
            <a:srgbClr val="963F9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97737B6-555D-4FA4-97F3-80C1E9105D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7031" r="48241" b="-1"/>
          <a:stretch/>
        </p:blipFill>
        <p:spPr>
          <a:xfrm>
            <a:off x="9577712" y="2133600"/>
            <a:ext cx="3815292" cy="76014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754B2B7-D0EB-494B-B6F1-E4C2D1DD5AFF}"/>
              </a:ext>
            </a:extLst>
          </p:cNvPr>
          <p:cNvSpPr/>
          <p:nvPr/>
        </p:nvSpPr>
        <p:spPr>
          <a:xfrm>
            <a:off x="1743483" y="170725"/>
            <a:ext cx="88793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Принятие локальных актов школы</a:t>
            </a:r>
            <a:endParaRPr lang="ru-RU" sz="400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C2D52CA-6A7F-48FB-9EAC-743B21A974F5}"/>
              </a:ext>
            </a:extLst>
          </p:cNvPr>
          <p:cNvSpPr/>
          <p:nvPr/>
        </p:nvSpPr>
        <p:spPr>
          <a:xfrm>
            <a:off x="293640" y="2321800"/>
            <a:ext cx="10855623" cy="7685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Скачать шаблоны локальных актов: </a:t>
            </a:r>
            <a:r>
              <a:rPr lang="en-US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  <a:hlinkClick r:id="rId4"/>
              </a:rPr>
              <a:t>https://yadi.sk/d/e1z0NzQ7peKQ3Q</a:t>
            </a:r>
            <a:endParaRPr lang="ru-RU" sz="3000" b="0" dirty="0">
              <a:solidFill>
                <a:schemeClr val="tx1"/>
              </a:solidFill>
              <a:latin typeface="PT_Russia Text" panose="02000503000000020004" pitchFamily="2" charset="0"/>
              <a:ea typeface="PT_Russia Text" panose="02000503000000020004" pitchFamily="2" charset="0"/>
              <a:cs typeface="Open Sans" panose="020B0606030504020204" pitchFamily="34" charset="0"/>
            </a:endParaRPr>
          </a:p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Ознакомиться с «Рекомендациями…»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Принять приказ о назначении ответственных и утверждении форм заявлений и договора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Принять изменения в Правила приема обучающихся на дополнительные общеразвивающие программы (при отсутствии принять новый документ на основе шаблона)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Принять изменения в Положение об оплате             труда (стимулирующие выплаты)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ru-RU" sz="3000" b="0" dirty="0">
              <a:solidFill>
                <a:srgbClr val="963F90"/>
              </a:solidFill>
              <a:latin typeface="PT_Russia Text" panose="02000503000000020004" pitchFamily="2" charset="0"/>
              <a:ea typeface="PT_Russia Text" panose="02000503000000020004" pitchFamily="2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84C3B81-2C77-1247-9A15-34CC1F2F7764}"/>
              </a:ext>
            </a:extLst>
          </p:cNvPr>
          <p:cNvSpPr txBox="1"/>
          <p:nvPr/>
        </p:nvSpPr>
        <p:spPr>
          <a:xfrm>
            <a:off x="1217057" y="1220061"/>
            <a:ext cx="9932206" cy="6412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500" b="0" u="none" strike="noStrike" cap="none" spc="0" normalizeH="0" baseline="0" dirty="0">
                <a:ln>
                  <a:noFill/>
                </a:ln>
                <a:solidFill>
                  <a:srgbClr val="92278F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Необходимо для введения ПФ ДОД в школе</a:t>
            </a:r>
          </a:p>
        </p:txBody>
      </p:sp>
    </p:spTree>
    <p:extLst>
      <p:ext uri="{BB962C8B-B14F-4D97-AF65-F5344CB8AC3E}">
        <p14:creationId xmlns:p14="http://schemas.microsoft.com/office/powerpoint/2010/main" xmlns="" val="252727262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392A880-0786-BB4B-9699-939063F7DAF3}"/>
              </a:ext>
            </a:extLst>
          </p:cNvPr>
          <p:cNvSpPr/>
          <p:nvPr/>
        </p:nvSpPr>
        <p:spPr>
          <a:xfrm>
            <a:off x="-1" y="0"/>
            <a:ext cx="13159409" cy="1049336"/>
          </a:xfrm>
          <a:prstGeom prst="rect">
            <a:avLst/>
          </a:prstGeom>
          <a:solidFill>
            <a:srgbClr val="963F9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97737B6-555D-4FA4-97F3-80C1E9105D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7031" r="48241" b="-1"/>
          <a:stretch/>
        </p:blipFill>
        <p:spPr>
          <a:xfrm>
            <a:off x="9577712" y="2133600"/>
            <a:ext cx="3815292" cy="76014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754B2B7-D0EB-494B-B6F1-E4C2D1DD5AFF}"/>
              </a:ext>
            </a:extLst>
          </p:cNvPr>
          <p:cNvSpPr/>
          <p:nvPr/>
        </p:nvSpPr>
        <p:spPr>
          <a:xfrm>
            <a:off x="905923" y="170725"/>
            <a:ext cx="105544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Проведение информационной кампании</a:t>
            </a:r>
            <a:endParaRPr lang="ru-RU" sz="400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C2D52CA-6A7F-48FB-9EAC-743B21A974F5}"/>
              </a:ext>
            </a:extLst>
          </p:cNvPr>
          <p:cNvSpPr/>
          <p:nvPr/>
        </p:nvSpPr>
        <p:spPr>
          <a:xfrm>
            <a:off x="340673" y="2863667"/>
            <a:ext cx="10855623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Подготовить </a:t>
            </a: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материалы для </a:t>
            </a:r>
            <a:r>
              <a:rPr lang="ru-RU" sz="3000" b="0" dirty="0" err="1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инфокампании</a:t>
            </a:r>
            <a:r>
              <a:rPr lang="ru-RU" sz="3000" b="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:</a:t>
            </a:r>
            <a:endParaRPr lang="ru-RU" sz="3000" b="0" dirty="0">
              <a:solidFill>
                <a:schemeClr val="tx1"/>
              </a:solidFill>
              <a:latin typeface="PT_Russia Text" panose="02000503000000020004" pitchFamily="2" charset="0"/>
              <a:ea typeface="PT_Russia Text" panose="02000503000000020004" pitchFamily="2" charset="0"/>
              <a:cs typeface="Open Sans" panose="020B0606030504020204" pitchFamily="34" charset="0"/>
            </a:endParaRPr>
          </a:p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Ознакомиться с «ПФ для родителей…»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Донести до родителей информацию на 	</a:t>
            </a:r>
            <a:r>
              <a:rPr lang="ru-RU" sz="3000" b="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родительских </a:t>
            </a: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собраниях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Распространить печатные </a:t>
            </a: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материалы (Буклет)</a:t>
            </a:r>
          </a:p>
          <a:p>
            <a:pPr marL="571500" indent="-571500" algn="l" defTabSz="440588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3000" b="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Опубликовать в </a:t>
            </a:r>
            <a:r>
              <a:rPr lang="ru-RU" sz="3000" b="0" dirty="0" err="1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соцсетях</a:t>
            </a:r>
            <a:r>
              <a:rPr lang="ru-RU" sz="3000" b="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 </a:t>
            </a:r>
            <a:r>
              <a:rPr lang="ru-RU" sz="3000" b="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и </a:t>
            </a:r>
            <a:r>
              <a:rPr lang="ru-RU" sz="3000" b="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  <a:cs typeface="Open Sans" panose="020B0606030504020204" pitchFamily="34" charset="0"/>
              </a:rPr>
              <a:t>на сайте школы</a:t>
            </a:r>
            <a:endParaRPr lang="ru-RU" sz="3000" b="0" dirty="0">
              <a:solidFill>
                <a:schemeClr val="tx1"/>
              </a:solidFill>
              <a:latin typeface="PT_Russia Text" panose="02000503000000020004" pitchFamily="2" charset="0"/>
              <a:ea typeface="PT_Russia Text" panose="02000503000000020004" pitchFamily="2" charset="0"/>
              <a:cs typeface="Open Sans" panose="020B0606030504020204" pitchFamily="34" charset="0"/>
            </a:endParaRPr>
          </a:p>
          <a:p>
            <a:pPr marL="571500" indent="-571500" algn="l" defTabSz="440588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70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ru-RU" sz="3000" b="0" dirty="0">
              <a:solidFill>
                <a:srgbClr val="963F90"/>
              </a:solidFill>
              <a:latin typeface="PT_Russia Text" panose="02000503000000020004" pitchFamily="2" charset="0"/>
              <a:ea typeface="PT_Russia Text" panose="02000503000000020004" pitchFamily="2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84C3B81-2C77-1247-9A15-34CC1F2F7764}"/>
              </a:ext>
            </a:extLst>
          </p:cNvPr>
          <p:cNvSpPr txBox="1"/>
          <p:nvPr/>
        </p:nvSpPr>
        <p:spPr>
          <a:xfrm>
            <a:off x="1959256" y="1137041"/>
            <a:ext cx="8447825" cy="11798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500" b="0" u="none" strike="noStrike" cap="none" spc="0" normalizeH="0" baseline="0" dirty="0">
                <a:ln>
                  <a:noFill/>
                </a:ln>
                <a:solidFill>
                  <a:srgbClr val="92278F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Крайне важно донести информацию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500" b="0" u="none" strike="noStrike" cap="none" spc="0" normalizeH="0" baseline="0" dirty="0">
                <a:ln>
                  <a:noFill/>
                </a:ln>
                <a:solidFill>
                  <a:srgbClr val="92278F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Neue"/>
              </a:rPr>
              <a:t>через различные каналы</a:t>
            </a:r>
          </a:p>
        </p:txBody>
      </p:sp>
    </p:spTree>
    <p:extLst>
      <p:ext uri="{BB962C8B-B14F-4D97-AF65-F5344CB8AC3E}">
        <p14:creationId xmlns:p14="http://schemas.microsoft.com/office/powerpoint/2010/main" xmlns="" val="26195492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4236</TotalTime>
  <Words>348</Words>
  <Application>Microsoft Office PowerPoint</Application>
  <PresentationFormat>Произвольный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White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персонифицированного финансирования дополнительного образования детей</dc:title>
  <dc:creator>Maria</dc:creator>
  <cp:lastModifiedBy>Алена</cp:lastModifiedBy>
  <cp:revision>169</cp:revision>
  <dcterms:modified xsi:type="dcterms:W3CDTF">2020-05-27T00:35:28Z</dcterms:modified>
</cp:coreProperties>
</file>